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65" r:id="rId5"/>
    <p:sldId id="266" r:id="rId6"/>
    <p:sldId id="258" r:id="rId7"/>
    <p:sldId id="259" r:id="rId8"/>
    <p:sldId id="260" r:id="rId9"/>
    <p:sldId id="262"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4D77C5C-EEE2-4F8F-B171-F1FED1BA0AAE}">
          <p14:sldIdLst>
            <p14:sldId id="256"/>
            <p14:sldId id="257"/>
            <p14:sldId id="264"/>
            <p14:sldId id="265"/>
            <p14:sldId id="266"/>
            <p14:sldId id="258"/>
            <p14:sldId id="259"/>
            <p14:sldId id="260"/>
            <p14:sldId id="262"/>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10F9-6D9E-4AFD-A50D-DA93FBD27C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7C0031C-0E00-40AB-84A2-31F014C2E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5937DD-02F3-4EC8-AC6A-4EF30720CD06}"/>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5" name="Footer Placeholder 4">
            <a:extLst>
              <a:ext uri="{FF2B5EF4-FFF2-40B4-BE49-F238E27FC236}">
                <a16:creationId xmlns:a16="http://schemas.microsoft.com/office/drawing/2014/main" id="{6553C491-D20E-45AE-9218-213B2B204F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A1AD9C-4515-4EF2-A2ED-AB14AA9B8AFF}"/>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63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8141-57A4-4C5B-8EA1-7E6022C0D6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63E441-8CDA-46D3-A97E-D3E3E4034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C7A7CA-7795-45E3-AC15-8B32E5C79677}"/>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5" name="Footer Placeholder 4">
            <a:extLst>
              <a:ext uri="{FF2B5EF4-FFF2-40B4-BE49-F238E27FC236}">
                <a16:creationId xmlns:a16="http://schemas.microsoft.com/office/drawing/2014/main" id="{E3FE4BC7-4539-4707-B03C-F9D849E3C2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0F4E2C-2873-4860-A665-FAA6EC8B19B0}"/>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341794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87B8A6-7858-4E96-BE88-27D224D5D4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7458A0-7FA7-4DAB-8996-58484551E6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620447-302C-4BEA-AABC-5946ABA55A47}"/>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5" name="Footer Placeholder 4">
            <a:extLst>
              <a:ext uri="{FF2B5EF4-FFF2-40B4-BE49-F238E27FC236}">
                <a16:creationId xmlns:a16="http://schemas.microsoft.com/office/drawing/2014/main" id="{B5F9B56C-B284-4650-B748-1816CC88BA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2CC676-7431-4217-9924-2AFA855EAA82}"/>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1528176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A78C-552A-494D-AD55-E894DC416E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5FD41F-F98E-4843-8073-A97FCF8E22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DE512E-C6DC-426B-BA75-9922B26ED5BA}"/>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5" name="Footer Placeholder 4">
            <a:extLst>
              <a:ext uri="{FF2B5EF4-FFF2-40B4-BE49-F238E27FC236}">
                <a16:creationId xmlns:a16="http://schemas.microsoft.com/office/drawing/2014/main" id="{3DADD06B-3431-45F4-9E7F-C6D291CFA4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E9CB2A-9E28-4E22-BB24-52E94FC2CA98}"/>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389358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D699-E44E-42BA-B981-30FC71FF7F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F1B24D-0760-45B1-A075-DD089746B3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D4A4C5-C919-457F-A7E9-1E74704E6A87}"/>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5" name="Footer Placeholder 4">
            <a:extLst>
              <a:ext uri="{FF2B5EF4-FFF2-40B4-BE49-F238E27FC236}">
                <a16:creationId xmlns:a16="http://schemas.microsoft.com/office/drawing/2014/main" id="{66E9DBD7-19A8-4412-9E40-2AA865BBD1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925AE6-CB87-46A4-A5F8-39C2710537F2}"/>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2830300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5E6-8ECF-47A4-981B-067E3BF4DD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CD82C4-C02E-45CC-92BE-950A99DB8E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9B5C71-C174-4FEB-A82D-4D8835FAEF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8E69E4-5B05-4674-A4EC-B7CF8C6CA936}"/>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6" name="Footer Placeholder 5">
            <a:extLst>
              <a:ext uri="{FF2B5EF4-FFF2-40B4-BE49-F238E27FC236}">
                <a16:creationId xmlns:a16="http://schemas.microsoft.com/office/drawing/2014/main" id="{0C8CA250-A405-4F7D-B861-97AE201B27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98594C-6588-4D05-878A-12D0AEB181AB}"/>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2610043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32D4-A3DA-4D55-9A6F-35EAEC1C52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6E8D02-B30D-4AB2-8E61-B5ADFBCF31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C9047-580A-4A47-BDFF-868ABC2309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D4642C-02DC-4704-8E49-CA1FEE1895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8F267B-E70B-4AB6-BE94-6F67DF157C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6069BD9-DC03-483A-BDCA-6111139C22EA}"/>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8" name="Footer Placeholder 7">
            <a:extLst>
              <a:ext uri="{FF2B5EF4-FFF2-40B4-BE49-F238E27FC236}">
                <a16:creationId xmlns:a16="http://schemas.microsoft.com/office/drawing/2014/main" id="{F826DB8A-32E6-4C00-BBC2-59A4699E3AD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55E5DC-FD11-4852-9D30-2CA167273A58}"/>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2548720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E426-1FAE-4880-92D6-754BB2E024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0C7441-B13D-4BFF-9DA7-A98C8963166A}"/>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4" name="Footer Placeholder 3">
            <a:extLst>
              <a:ext uri="{FF2B5EF4-FFF2-40B4-BE49-F238E27FC236}">
                <a16:creationId xmlns:a16="http://schemas.microsoft.com/office/drawing/2014/main" id="{41E47414-2E62-4E70-83BC-4499B6E9DD1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FFA44A-253C-440C-8C59-62148236A505}"/>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3758342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1BB8B8-E0EB-47C6-B17C-D7E2BC0E6A90}"/>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3" name="Footer Placeholder 2">
            <a:extLst>
              <a:ext uri="{FF2B5EF4-FFF2-40B4-BE49-F238E27FC236}">
                <a16:creationId xmlns:a16="http://schemas.microsoft.com/office/drawing/2014/main" id="{B2BC6997-2D47-467C-83FE-286E693FF9E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2345FB8-FA95-400F-B5EF-F7EB3177D6AB}"/>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4015940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03D0-6669-4D13-AD28-3A392DC9D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759963-8E03-4B20-BD89-081A9FD724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BF879D-A8F9-4E50-9119-8F5F182D6E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759B4-A4E0-44AC-B5C2-3A1A79CCA901}"/>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6" name="Footer Placeholder 5">
            <a:extLst>
              <a:ext uri="{FF2B5EF4-FFF2-40B4-BE49-F238E27FC236}">
                <a16:creationId xmlns:a16="http://schemas.microsoft.com/office/drawing/2014/main" id="{67354E19-AD99-4DDF-82FE-84BAC01674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1782CA-B049-4575-B5B9-813C69351552}"/>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2566907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BE7B9-B7A2-40CA-8A62-76F91562A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41F21F5-2402-41ED-882A-EF3B372C3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53EF7B-02B5-47AB-A911-1A08CF197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2D96D1-A195-4C03-B0BD-F45379A0407E}"/>
              </a:ext>
            </a:extLst>
          </p:cNvPr>
          <p:cNvSpPr>
            <a:spLocks noGrp="1"/>
          </p:cNvSpPr>
          <p:nvPr>
            <p:ph type="dt" sz="half" idx="10"/>
          </p:nvPr>
        </p:nvSpPr>
        <p:spPr/>
        <p:txBody>
          <a:bodyPr/>
          <a:lstStyle/>
          <a:p>
            <a:fld id="{D8A30F3A-B022-4EEB-93CA-74D080E91F94}" type="datetimeFigureOut">
              <a:rPr lang="en-IN" smtClean="0"/>
              <a:t>28-01-2021</a:t>
            </a:fld>
            <a:endParaRPr lang="en-IN"/>
          </a:p>
        </p:txBody>
      </p:sp>
      <p:sp>
        <p:nvSpPr>
          <p:cNvPr id="6" name="Footer Placeholder 5">
            <a:extLst>
              <a:ext uri="{FF2B5EF4-FFF2-40B4-BE49-F238E27FC236}">
                <a16:creationId xmlns:a16="http://schemas.microsoft.com/office/drawing/2014/main" id="{3E2D364A-F72B-4A86-816F-91341B5508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4C6250-587F-4A57-A455-95BB8845BB71}"/>
              </a:ext>
            </a:extLst>
          </p:cNvPr>
          <p:cNvSpPr>
            <a:spLocks noGrp="1"/>
          </p:cNvSpPr>
          <p:nvPr>
            <p:ph type="sldNum" sz="quarter" idx="12"/>
          </p:nvPr>
        </p:nvSpPr>
        <p:spPr/>
        <p:txBody>
          <a:bodyPr/>
          <a:lstStyle/>
          <a:p>
            <a:fld id="{4AB73DDE-6B68-4B06-BDAB-7235678098C5}" type="slidenum">
              <a:rPr lang="en-IN" smtClean="0"/>
              <a:t>‹#›</a:t>
            </a:fld>
            <a:endParaRPr lang="en-IN"/>
          </a:p>
        </p:txBody>
      </p:sp>
    </p:spTree>
    <p:extLst>
      <p:ext uri="{BB962C8B-B14F-4D97-AF65-F5344CB8AC3E}">
        <p14:creationId xmlns:p14="http://schemas.microsoft.com/office/powerpoint/2010/main" val="8323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1B630-F48F-40AF-ADC5-090511139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5483E9-81D3-4DD5-9612-D844DF27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DCB34-865E-4E0B-9D13-8CC5513CE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A30F3A-B022-4EEB-93CA-74D080E91F94}" type="datetimeFigureOut">
              <a:rPr lang="en-IN" smtClean="0"/>
              <a:t>28-01-2021</a:t>
            </a:fld>
            <a:endParaRPr lang="en-IN"/>
          </a:p>
        </p:txBody>
      </p:sp>
      <p:sp>
        <p:nvSpPr>
          <p:cNvPr id="5" name="Footer Placeholder 4">
            <a:extLst>
              <a:ext uri="{FF2B5EF4-FFF2-40B4-BE49-F238E27FC236}">
                <a16:creationId xmlns:a16="http://schemas.microsoft.com/office/drawing/2014/main" id="{A45E10C4-BE6F-4BB9-B05F-6D5471E65D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9E0FD75-0C96-4D31-BE19-209BD0035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73DDE-6B68-4B06-BDAB-7235678098C5}" type="slidenum">
              <a:rPr lang="en-IN" smtClean="0"/>
              <a:t>‹#›</a:t>
            </a:fld>
            <a:endParaRPr lang="en-IN"/>
          </a:p>
        </p:txBody>
      </p:sp>
    </p:spTree>
    <p:extLst>
      <p:ext uri="{BB962C8B-B14F-4D97-AF65-F5344CB8AC3E}">
        <p14:creationId xmlns:p14="http://schemas.microsoft.com/office/powerpoint/2010/main" val="1905994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 website&#10;&#10;Description automatically generated">
            <a:extLst>
              <a:ext uri="{FF2B5EF4-FFF2-40B4-BE49-F238E27FC236}">
                <a16:creationId xmlns:a16="http://schemas.microsoft.com/office/drawing/2014/main" id="{F79AD1A3-6889-4C4C-B48E-B1061D4C8E8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A42D3A10-FB93-4288-9050-25EAAD2EE633}"/>
              </a:ext>
            </a:extLst>
          </p:cNvPr>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sz="5000" b="1" dirty="0">
                <a:latin typeface="+mn-lt"/>
              </a:rPr>
              <a:t>Medical Assistant Project</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8A498DF3-C05D-43CF-B48D-8E1F7D11FC7F}"/>
              </a:ext>
            </a:extLst>
          </p:cNvPr>
          <p:cNvSpPr>
            <a:spLocks noGrp="1"/>
          </p:cNvSpPr>
          <p:nvPr>
            <p:ph type="subTitle" idx="1"/>
          </p:nvPr>
        </p:nvSpPr>
        <p:spPr>
          <a:xfrm>
            <a:off x="841248" y="3502152"/>
            <a:ext cx="10506456" cy="2670048"/>
          </a:xfrm>
        </p:spPr>
        <p:txBody>
          <a:bodyPr vert="horz" lIns="91440" tIns="45720" rIns="91440" bIns="45720" rtlCol="0">
            <a:normAutofit/>
          </a:bodyPr>
          <a:lstStyle/>
          <a:p>
            <a:pPr indent="-228600" algn="l">
              <a:buFont typeface="Arial" panose="020B0604020202020204" pitchFamily="34" charset="0"/>
              <a:buChar char="•"/>
            </a:pPr>
            <a:r>
              <a:rPr lang="en-US" sz="2000" dirty="0"/>
              <a:t>THE INSOMANIACS</a:t>
            </a:r>
          </a:p>
          <a:p>
            <a:pPr marL="457200" indent="-228600" algn="l">
              <a:buFont typeface="Arial" panose="020B0604020202020204" pitchFamily="34" charset="0"/>
              <a:buChar char="•"/>
            </a:pPr>
            <a:r>
              <a:rPr lang="en-US" sz="2000" dirty="0" err="1"/>
              <a:t>Avnish</a:t>
            </a:r>
            <a:r>
              <a:rPr lang="en-US" sz="2000" dirty="0"/>
              <a:t> </a:t>
            </a:r>
            <a:r>
              <a:rPr lang="en-US" sz="2000" dirty="0" err="1"/>
              <a:t>Ranwa</a:t>
            </a:r>
            <a:endParaRPr lang="en-US" sz="2000" dirty="0"/>
          </a:p>
          <a:p>
            <a:pPr marL="457200" indent="-228600" algn="l">
              <a:buFont typeface="Arial" panose="020B0604020202020204" pitchFamily="34" charset="0"/>
              <a:buChar char="•"/>
            </a:pPr>
            <a:r>
              <a:rPr lang="en-US" sz="2000" dirty="0"/>
              <a:t>Bhanu Soni</a:t>
            </a:r>
          </a:p>
          <a:p>
            <a:pPr marL="457200" indent="-228600" algn="l">
              <a:buFont typeface="Arial" panose="020B0604020202020204" pitchFamily="34" charset="0"/>
              <a:buChar char="•"/>
            </a:pPr>
            <a:r>
              <a:rPr lang="en-US" sz="2000" dirty="0"/>
              <a:t>Dhruv Soni</a:t>
            </a:r>
          </a:p>
          <a:p>
            <a:pPr marL="457200" indent="-228600" algn="l">
              <a:buFont typeface="Arial" panose="020B0604020202020204" pitchFamily="34" charset="0"/>
              <a:buChar char="•"/>
            </a:pPr>
            <a:r>
              <a:rPr lang="en-US" sz="2000" dirty="0" err="1"/>
              <a:t>Divyanshu</a:t>
            </a:r>
            <a:r>
              <a:rPr lang="en-US" sz="2000" dirty="0"/>
              <a:t> </a:t>
            </a:r>
            <a:r>
              <a:rPr lang="en-US" sz="2000" dirty="0" err="1"/>
              <a:t>Tripathy</a:t>
            </a:r>
            <a:endParaRPr lang="en-US" sz="2000" dirty="0"/>
          </a:p>
          <a:p>
            <a:pPr indent="-228600" algn="l">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DAE91F4A-600F-42A3-B927-5224604A6A26}"/>
              </a:ext>
            </a:extLst>
          </p:cNvPr>
          <p:cNvSpPr txBox="1"/>
          <p:nvPr/>
        </p:nvSpPr>
        <p:spPr>
          <a:xfrm>
            <a:off x="5708344" y="771987"/>
            <a:ext cx="5639362" cy="861774"/>
          </a:xfrm>
          <a:prstGeom prst="rect">
            <a:avLst/>
          </a:prstGeom>
          <a:noFill/>
        </p:spPr>
        <p:txBody>
          <a:bodyPr wrap="square" rtlCol="0">
            <a:spAutoFit/>
          </a:bodyPr>
          <a:lstStyle/>
          <a:p>
            <a:r>
              <a:rPr lang="en-US" sz="5000" dirty="0"/>
              <a:t>App Name</a:t>
            </a:r>
            <a:r>
              <a:rPr lang="en-US" sz="5000" b="1" dirty="0"/>
              <a:t>-SYMONE</a:t>
            </a:r>
            <a:endParaRPr lang="en-IN" sz="5000" b="1" dirty="0"/>
          </a:p>
        </p:txBody>
      </p:sp>
    </p:spTree>
    <p:extLst>
      <p:ext uri="{BB962C8B-B14F-4D97-AF65-F5344CB8AC3E}">
        <p14:creationId xmlns:p14="http://schemas.microsoft.com/office/powerpoint/2010/main" val="5779289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6195A3-74A4-4A3F-AD8B-6427100AB8DE}"/>
              </a:ext>
            </a:extLst>
          </p:cNvPr>
          <p:cNvPicPr>
            <a:picLocks noChangeAspect="1"/>
          </p:cNvPicPr>
          <p:nvPr/>
        </p:nvPicPr>
        <p:blipFill>
          <a:blip r:embed="rId2">
            <a:extLst>
              <a:ext uri="{BEBA8EAE-BF5A-486C-A8C5-ECC9F3942E4B}">
                <a14:imgProps xmlns:a14="http://schemas.microsoft.com/office/drawing/2010/main">
                  <a14:imgLayer r:embed="rId3">
                    <a14:imgEffect>
                      <a14:saturation sat="103000"/>
                    </a14:imgEffect>
                    <a14:imgEffect>
                      <a14:brightnessContrast bright="-43000" contrast="-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blipFill dpi="0" rotWithShape="1">
            <a:blip r:embed="rId4">
              <a:alphaModFix amt="55000"/>
            </a:blip>
            <a:srcRect/>
            <a:tile tx="0" ty="0" sx="100000" sy="100000" flip="none" algn="tl"/>
          </a:blipFill>
          <a:effectLst>
            <a:glow>
              <a:schemeClr val="accent1"/>
            </a:glow>
            <a:outerShdw blurRad="50800" dist="50800" dir="7020000" sx="1000" sy="1000" algn="ctr" rotWithShape="0">
              <a:srgbClr val="000000"/>
            </a:outerShdw>
          </a:effectLst>
        </p:spPr>
      </p:pic>
      <p:sp>
        <p:nvSpPr>
          <p:cNvPr id="5" name="TextBox 4">
            <a:extLst>
              <a:ext uri="{FF2B5EF4-FFF2-40B4-BE49-F238E27FC236}">
                <a16:creationId xmlns:a16="http://schemas.microsoft.com/office/drawing/2014/main" id="{98B58A60-867A-4B97-A863-D2C293C4DE22}"/>
              </a:ext>
            </a:extLst>
          </p:cNvPr>
          <p:cNvSpPr txBox="1"/>
          <p:nvPr/>
        </p:nvSpPr>
        <p:spPr>
          <a:xfrm>
            <a:off x="2479040" y="589925"/>
            <a:ext cx="9296400" cy="1446550"/>
          </a:xfrm>
          <a:prstGeom prst="rect">
            <a:avLst/>
          </a:prstGeom>
          <a:noFill/>
        </p:spPr>
        <p:txBody>
          <a:bodyPr wrap="square" rtlCol="0">
            <a:spAutoFit/>
          </a:bodyPr>
          <a:lstStyle/>
          <a:p>
            <a:r>
              <a:rPr lang="en-IN" sz="4400" b="1" u="sng" dirty="0">
                <a:solidFill>
                  <a:schemeClr val="bg1"/>
                </a:solidFill>
                <a:latin typeface="+mj-lt"/>
              </a:rPr>
              <a:t>Reminders For Patients to Taking Medicines</a:t>
            </a:r>
          </a:p>
        </p:txBody>
      </p:sp>
      <p:sp>
        <p:nvSpPr>
          <p:cNvPr id="6" name="TextBox 5">
            <a:extLst>
              <a:ext uri="{FF2B5EF4-FFF2-40B4-BE49-F238E27FC236}">
                <a16:creationId xmlns:a16="http://schemas.microsoft.com/office/drawing/2014/main" id="{B13DA2D5-E2B8-4831-98AB-96B131D30430}"/>
              </a:ext>
            </a:extLst>
          </p:cNvPr>
          <p:cNvSpPr txBox="1"/>
          <p:nvPr/>
        </p:nvSpPr>
        <p:spPr>
          <a:xfrm>
            <a:off x="1016000" y="2377440"/>
            <a:ext cx="10840720" cy="3416320"/>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solidFill>
                  <a:schemeClr val="bg1"/>
                </a:solidFill>
              </a:rPr>
              <a:t>The app will contain a feature which will help the patients to take note of all the medicines and injections prescribed by the doctor along with the timings and method for them to be administered.</a:t>
            </a:r>
          </a:p>
          <a:p>
            <a:pPr marL="342900" indent="-342900">
              <a:buFont typeface="Wingdings" panose="05000000000000000000" pitchFamily="2" charset="2"/>
              <a:buChar char="Ø"/>
            </a:pPr>
            <a:r>
              <a:rPr lang="en-IN" sz="2400" dirty="0">
                <a:solidFill>
                  <a:schemeClr val="bg1"/>
                </a:solidFill>
              </a:rPr>
              <a:t>This feature will notify the patients at to take the medicines and injections whenever its time, so that patients will never forget to take any of the doses, which’ll help in their efficient recovery.</a:t>
            </a:r>
          </a:p>
          <a:p>
            <a:pPr marL="342900" indent="-342900">
              <a:buFont typeface="Wingdings" panose="05000000000000000000" pitchFamily="2" charset="2"/>
              <a:buChar char="Ø"/>
            </a:pPr>
            <a:r>
              <a:rPr lang="en-IN" sz="2400" dirty="0">
                <a:solidFill>
                  <a:schemeClr val="bg1"/>
                </a:solidFill>
              </a:rPr>
              <a:t>The medications can be easily updated whenever the doctor advises to change them.</a:t>
            </a:r>
          </a:p>
          <a:p>
            <a:pPr marL="342900" indent="-342900">
              <a:buFont typeface="Wingdings" panose="05000000000000000000" pitchFamily="2" charset="2"/>
              <a:buChar char="Ø"/>
            </a:pPr>
            <a:endParaRPr lang="en-IN" sz="2400" dirty="0">
              <a:solidFill>
                <a:schemeClr val="bg1"/>
              </a:solidFill>
            </a:endParaRPr>
          </a:p>
        </p:txBody>
      </p:sp>
      <p:pic>
        <p:nvPicPr>
          <p:cNvPr id="8" name="Picture 7">
            <a:extLst>
              <a:ext uri="{FF2B5EF4-FFF2-40B4-BE49-F238E27FC236}">
                <a16:creationId xmlns:a16="http://schemas.microsoft.com/office/drawing/2014/main" id="{88F02167-E630-4F94-B0D1-9A7BE7ADD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326" y="589925"/>
            <a:ext cx="1493046" cy="1446550"/>
          </a:xfrm>
          <a:prstGeom prst="rect">
            <a:avLst/>
          </a:prstGeom>
        </p:spPr>
      </p:pic>
    </p:spTree>
    <p:extLst>
      <p:ext uri="{BB962C8B-B14F-4D97-AF65-F5344CB8AC3E}">
        <p14:creationId xmlns:p14="http://schemas.microsoft.com/office/powerpoint/2010/main" val="318909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72">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are the Key Features of Healthcare Mobile Apps? | Metizsoft">
            <a:extLst>
              <a:ext uri="{FF2B5EF4-FFF2-40B4-BE49-F238E27FC236}">
                <a16:creationId xmlns:a16="http://schemas.microsoft.com/office/drawing/2014/main" id="{E87E56C7-9459-4F3C-85C2-4B828BFD74A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4062" b="19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4E90CC-9644-4C0A-9BD1-8F780EEB807E}"/>
              </a:ext>
            </a:extLst>
          </p:cNvPr>
          <p:cNvSpPr>
            <a:spLocks noGrp="1"/>
          </p:cNvSpPr>
          <p:nvPr>
            <p:ph type="title"/>
          </p:nvPr>
        </p:nvSpPr>
        <p:spPr>
          <a:xfrm>
            <a:off x="841249" y="941832"/>
            <a:ext cx="10506456" cy="2057400"/>
          </a:xfrm>
        </p:spPr>
        <p:txBody>
          <a:bodyPr anchor="b">
            <a:normAutofit/>
          </a:bodyPr>
          <a:lstStyle/>
          <a:p>
            <a:r>
              <a:rPr lang="en-US" sz="5000" b="1" dirty="0"/>
              <a:t>OVERVIEW</a:t>
            </a:r>
            <a:endParaRPr lang="en-IN" sz="5000" b="1" dirty="0"/>
          </a:p>
        </p:txBody>
      </p:sp>
      <p:sp>
        <p:nvSpPr>
          <p:cNvPr id="1031"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2"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B8ADEDD-4F18-4769-80F8-3F9FDC6D450C}"/>
              </a:ext>
            </a:extLst>
          </p:cNvPr>
          <p:cNvSpPr>
            <a:spLocks noGrp="1"/>
          </p:cNvSpPr>
          <p:nvPr>
            <p:ph idx="1"/>
          </p:nvPr>
        </p:nvSpPr>
        <p:spPr>
          <a:xfrm>
            <a:off x="841248" y="3502152"/>
            <a:ext cx="10506456" cy="2670048"/>
          </a:xfrm>
        </p:spPr>
        <p:txBody>
          <a:bodyPr>
            <a:normAutofit/>
          </a:bodyPr>
          <a:lstStyle/>
          <a:p>
            <a:r>
              <a:rPr lang="en-US" sz="2000"/>
              <a:t>We are creating a medical assistant interface for doctors which will have the following features:</a:t>
            </a:r>
          </a:p>
          <a:p>
            <a:r>
              <a:rPr lang="en-IN" sz="2000"/>
              <a:t>Take and record patient history and medical information</a:t>
            </a:r>
            <a:endParaRPr lang="en-US" sz="2000"/>
          </a:p>
          <a:p>
            <a:r>
              <a:rPr lang="en-IN" sz="2000"/>
              <a:t>Measure vital signs of the patient</a:t>
            </a:r>
            <a:endParaRPr lang="en-US" sz="2000"/>
          </a:p>
          <a:p>
            <a:r>
              <a:rPr lang="en-IN" sz="2000"/>
              <a:t>Help the physician with patient examinations</a:t>
            </a:r>
            <a:endParaRPr lang="en-US" sz="2000"/>
          </a:p>
          <a:p>
            <a:r>
              <a:rPr lang="en-IN" sz="2000"/>
              <a:t>Give patient medicine as directed by the physician</a:t>
            </a:r>
            <a:endParaRPr lang="en-US" sz="2000"/>
          </a:p>
          <a:p>
            <a:r>
              <a:rPr lang="en-IN" sz="2000"/>
              <a:t>Schedule patient appointments and notify the patients about their appointments</a:t>
            </a:r>
            <a:endParaRPr lang="en-US" sz="2000"/>
          </a:p>
          <a:p>
            <a:endParaRPr lang="en-IN" sz="2000"/>
          </a:p>
        </p:txBody>
      </p:sp>
    </p:spTree>
    <p:extLst>
      <p:ext uri="{BB962C8B-B14F-4D97-AF65-F5344CB8AC3E}">
        <p14:creationId xmlns:p14="http://schemas.microsoft.com/office/powerpoint/2010/main" val="383690429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F2BA1F67-1B52-48FB-B1D4-73921B120B80}"/>
              </a:ext>
            </a:extLst>
          </p:cNvPr>
          <p:cNvPicPr>
            <a:picLocks noChangeAspect="1"/>
          </p:cNvPicPr>
          <p:nvPr/>
        </p:nvPicPr>
        <p:blipFill rotWithShape="1">
          <a:blip r:embed="rId2">
            <a:alphaModFix amt="40000"/>
          </a:blip>
          <a:srcRect/>
          <a:stretch/>
        </p:blipFill>
        <p:spPr>
          <a:xfrm>
            <a:off x="3" y="-7"/>
            <a:ext cx="12191997" cy="6858000"/>
          </a:xfrm>
          <a:prstGeom prst="rect">
            <a:avLst/>
          </a:prstGeom>
        </p:spPr>
      </p:pic>
      <p:sp>
        <p:nvSpPr>
          <p:cNvPr id="2" name="Title 1">
            <a:extLst>
              <a:ext uri="{FF2B5EF4-FFF2-40B4-BE49-F238E27FC236}">
                <a16:creationId xmlns:a16="http://schemas.microsoft.com/office/drawing/2014/main" id="{87A2740C-819F-4EDD-9938-35938A10B02B}"/>
              </a:ext>
            </a:extLst>
          </p:cNvPr>
          <p:cNvSpPr>
            <a:spLocks noGrp="1"/>
          </p:cNvSpPr>
          <p:nvPr>
            <p:ph type="ctrTitle"/>
          </p:nvPr>
        </p:nvSpPr>
        <p:spPr>
          <a:xfrm>
            <a:off x="2210936" y="844486"/>
            <a:ext cx="9484225" cy="1461778"/>
          </a:xfrm>
        </p:spPr>
        <p:txBody>
          <a:bodyPr vert="horz" lIns="91440" tIns="45720" rIns="91440" bIns="45720" rtlCol="0" anchor="ctr">
            <a:normAutofit/>
          </a:bodyPr>
          <a:lstStyle/>
          <a:p>
            <a:pPr algn="l"/>
            <a:r>
              <a:rPr lang="en-US" sz="4000" b="1" u="sng" dirty="0"/>
              <a:t>W</a:t>
            </a:r>
            <a:r>
              <a:rPr lang="en-US" sz="4000" b="1" u="sng" kern="1200" dirty="0">
                <a:solidFill>
                  <a:schemeClr val="tx1"/>
                </a:solidFill>
                <a:latin typeface="+mj-lt"/>
                <a:ea typeface="+mj-ea"/>
                <a:cs typeface="+mj-cs"/>
              </a:rPr>
              <a:t>hole record of each patient will be visible to the doctors</a:t>
            </a:r>
            <a:r>
              <a:rPr lang="en-US" sz="4000" b="1" kern="1200" dirty="0">
                <a:solidFill>
                  <a:schemeClr val="tx1"/>
                </a:solidFill>
                <a:latin typeface="+mj-lt"/>
                <a:ea typeface="+mj-ea"/>
                <a:cs typeface="+mj-cs"/>
              </a:rPr>
              <a:t> :</a:t>
            </a:r>
            <a:endParaRPr lang="en-US" sz="4000" b="1" u="sng" kern="1200" dirty="0">
              <a:solidFill>
                <a:schemeClr val="tx1"/>
              </a:solidFill>
              <a:latin typeface="+mj-lt"/>
              <a:ea typeface="+mj-ea"/>
              <a:cs typeface="+mj-cs"/>
            </a:endParaRPr>
          </a:p>
        </p:txBody>
      </p:sp>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27777" y="343104"/>
            <a:ext cx="975050" cy="84050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5DD3DB64-26B9-40D9-B545-AFC38870E7AD}"/>
              </a:ext>
            </a:extLst>
          </p:cNvPr>
          <p:cNvPicPr>
            <a:picLocks noChangeAspect="1"/>
          </p:cNvPicPr>
          <p:nvPr/>
        </p:nvPicPr>
        <p:blipFill rotWithShape="1">
          <a:blip r:embed="rId3"/>
          <a:srcRect r="4" b="12959"/>
          <a:stretch/>
        </p:blipFill>
        <p:spPr>
          <a:xfrm>
            <a:off x="443660" y="832340"/>
            <a:ext cx="1570813" cy="1363363"/>
          </a:xfrm>
          <a:custGeom>
            <a:avLst/>
            <a:gdLst/>
            <a:ahLst/>
            <a:cxnLst/>
            <a:rect l="l" t="t" r="r" b="b"/>
            <a:pathLst>
              <a:path w="1570813" h="1363363">
                <a:moveTo>
                  <a:pt x="452248" y="0"/>
                </a:moveTo>
                <a:cubicBezTo>
                  <a:pt x="1118566" y="0"/>
                  <a:pt x="1118566" y="0"/>
                  <a:pt x="1118566" y="0"/>
                </a:cubicBezTo>
                <a:cubicBezTo>
                  <a:pt x="1160301" y="0"/>
                  <a:pt x="1200597" y="22535"/>
                  <a:pt x="1220745" y="59154"/>
                </a:cubicBezTo>
                <a:cubicBezTo>
                  <a:pt x="1554623" y="623936"/>
                  <a:pt x="1554623" y="623936"/>
                  <a:pt x="1554623" y="623936"/>
                </a:cubicBezTo>
                <a:cubicBezTo>
                  <a:pt x="1576210" y="659147"/>
                  <a:pt x="1576210" y="704217"/>
                  <a:pt x="1554623" y="739427"/>
                </a:cubicBezTo>
                <a:cubicBezTo>
                  <a:pt x="1220745" y="1304209"/>
                  <a:pt x="1220745" y="1304209"/>
                  <a:pt x="1220745" y="1304209"/>
                </a:cubicBezTo>
                <a:cubicBezTo>
                  <a:pt x="1200597" y="1340828"/>
                  <a:pt x="1160301" y="1363363"/>
                  <a:pt x="1118566" y="1363363"/>
                </a:cubicBezTo>
                <a:cubicBezTo>
                  <a:pt x="452248" y="1363363"/>
                  <a:pt x="452248" y="1363363"/>
                  <a:pt x="452248" y="1363363"/>
                </a:cubicBezTo>
                <a:cubicBezTo>
                  <a:pt x="409074" y="1363363"/>
                  <a:pt x="370218" y="1340828"/>
                  <a:pt x="348631" y="1304209"/>
                </a:cubicBezTo>
                <a:cubicBezTo>
                  <a:pt x="16191" y="739427"/>
                  <a:pt x="16191" y="739427"/>
                  <a:pt x="16191" y="739427"/>
                </a:cubicBezTo>
                <a:cubicBezTo>
                  <a:pt x="-5396" y="704217"/>
                  <a:pt x="-5396" y="659147"/>
                  <a:pt x="16191" y="623936"/>
                </a:cubicBezTo>
                <a:cubicBezTo>
                  <a:pt x="348631" y="59154"/>
                  <a:pt x="348631" y="59154"/>
                  <a:pt x="348631" y="59154"/>
                </a:cubicBezTo>
                <a:cubicBezTo>
                  <a:pt x="370218" y="22535"/>
                  <a:pt x="409074" y="0"/>
                  <a:pt x="452248" y="0"/>
                </a:cubicBezTo>
                <a:close/>
              </a:path>
            </a:pathLst>
          </a:custGeom>
          <a:ln w="63500">
            <a:solidFill>
              <a:schemeClr val="tx1">
                <a:alpha val="80000"/>
              </a:schemeClr>
            </a:solidFill>
          </a:ln>
        </p:spPr>
      </p:pic>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769451" y="970414"/>
            <a:ext cx="616956" cy="53182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65C63288-FD42-45E8-AC3C-9A3C4E9383DA}"/>
              </a:ext>
            </a:extLst>
          </p:cNvPr>
          <p:cNvSpPr>
            <a:spLocks noGrp="1"/>
          </p:cNvSpPr>
          <p:nvPr>
            <p:ph type="subTitle" idx="1"/>
          </p:nvPr>
        </p:nvSpPr>
        <p:spPr>
          <a:xfrm>
            <a:off x="2210936" y="2470248"/>
            <a:ext cx="9484235" cy="3052726"/>
          </a:xfrm>
        </p:spPr>
        <p:txBody>
          <a:bodyPr vert="horz" lIns="91440" tIns="45720" rIns="91440" bIns="45720" rtlCol="0">
            <a:normAutofit/>
          </a:bodyPr>
          <a:lstStyle/>
          <a:p>
            <a:pPr marL="457200" indent="-342900" algn="just">
              <a:buFont typeface="Wingdings" panose="05000000000000000000" pitchFamily="2" charset="2"/>
              <a:buChar char="Ø"/>
            </a:pPr>
            <a:r>
              <a:rPr lang="en-US" sz="2200" dirty="0"/>
              <a:t>Healthcare teams should only be able to view the records of patients with whom they have a direct clinical relationship. This means that the patient must be registered on the system of the organization which wishes to view their record, for example as a result of referral. It should not be possible for one organization to view all of the records of another organization.</a:t>
            </a:r>
          </a:p>
          <a:p>
            <a:pPr marL="457200" indent="-342900" algn="just">
              <a:buFont typeface="Wingdings" panose="05000000000000000000" pitchFamily="2" charset="2"/>
              <a:buChar char="Ø"/>
            </a:pPr>
            <a:r>
              <a:rPr lang="en-US" sz="2200" dirty="0"/>
              <a:t>It is appropriate for GPs to view information recorded by other healthcare professionals when caring for their patients, unless the patient dissents.</a:t>
            </a:r>
          </a:p>
          <a:p>
            <a:pPr marL="342900" indent="-228600" algn="l">
              <a:buFont typeface="Arial" panose="020B0604020202020204" pitchFamily="34" charset="0"/>
              <a:buChar char="•"/>
            </a:pPr>
            <a:endParaRPr lang="en-US" sz="2200" dirty="0"/>
          </a:p>
          <a:p>
            <a:pPr marL="342900" indent="-228600" algn="l">
              <a:buFont typeface="Arial" panose="020B0604020202020204" pitchFamily="34" charset="0"/>
              <a:buChar char="•"/>
            </a:pPr>
            <a:endParaRPr lang="en-US" sz="2200" dirty="0"/>
          </a:p>
        </p:txBody>
      </p:sp>
    </p:spTree>
    <p:extLst>
      <p:ext uri="{BB962C8B-B14F-4D97-AF65-F5344CB8AC3E}">
        <p14:creationId xmlns:p14="http://schemas.microsoft.com/office/powerpoint/2010/main" val="408238779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99B9B9C-EA22-4287-9F58-E0721BE6532D}"/>
              </a:ext>
            </a:extLst>
          </p:cNvPr>
          <p:cNvPicPr>
            <a:picLocks noChangeAspect="1"/>
          </p:cNvPicPr>
          <p:nvPr/>
        </p:nvPicPr>
        <p:blipFill rotWithShape="1">
          <a:blip r:embed="rId2">
            <a:alphaModFix amt="40000"/>
          </a:blip>
          <a:srcRect/>
          <a:stretch/>
        </p:blipFill>
        <p:spPr>
          <a:xfrm>
            <a:off x="3" y="10"/>
            <a:ext cx="12191997" cy="6857990"/>
          </a:xfrm>
          <a:prstGeom prst="rect">
            <a:avLst/>
          </a:prstGeom>
        </p:spPr>
      </p:pic>
      <p:sp>
        <p:nvSpPr>
          <p:cNvPr id="2" name="Title 1">
            <a:extLst>
              <a:ext uri="{FF2B5EF4-FFF2-40B4-BE49-F238E27FC236}">
                <a16:creationId xmlns:a16="http://schemas.microsoft.com/office/drawing/2014/main" id="{CE27C75D-5CE7-494B-8E5A-695454E65893}"/>
              </a:ext>
            </a:extLst>
          </p:cNvPr>
          <p:cNvSpPr>
            <a:spLocks noGrp="1"/>
          </p:cNvSpPr>
          <p:nvPr>
            <p:ph type="title"/>
          </p:nvPr>
        </p:nvSpPr>
        <p:spPr>
          <a:xfrm>
            <a:off x="2210936" y="844486"/>
            <a:ext cx="9484225" cy="1461778"/>
          </a:xfrm>
        </p:spPr>
        <p:txBody>
          <a:bodyPr>
            <a:normAutofit/>
          </a:bodyPr>
          <a:lstStyle/>
          <a:p>
            <a:r>
              <a:rPr lang="en-IN" sz="4000" b="1" u="sng"/>
              <a:t>Legitimate relationships</a:t>
            </a:r>
            <a:r>
              <a:rPr lang="en-IN" sz="4000" b="1"/>
              <a:t> :</a:t>
            </a:r>
            <a:br>
              <a:rPr lang="en-IN" sz="4000" b="1"/>
            </a:br>
            <a:endParaRPr lang="en-IN" sz="4000"/>
          </a:p>
        </p:txBody>
      </p:sp>
      <p:grpSp>
        <p:nvGrpSpPr>
          <p:cNvPr id="16"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Content Placeholder 2">
            <a:extLst>
              <a:ext uri="{FF2B5EF4-FFF2-40B4-BE49-F238E27FC236}">
                <a16:creationId xmlns:a16="http://schemas.microsoft.com/office/drawing/2014/main" id="{381742DC-D471-4E40-B89C-41B053679C13}"/>
              </a:ext>
            </a:extLst>
          </p:cNvPr>
          <p:cNvSpPr>
            <a:spLocks noGrp="1"/>
          </p:cNvSpPr>
          <p:nvPr>
            <p:ph idx="1"/>
          </p:nvPr>
        </p:nvSpPr>
        <p:spPr>
          <a:xfrm>
            <a:off x="2210936" y="2470248"/>
            <a:ext cx="9484235" cy="3052726"/>
          </a:xfrm>
        </p:spPr>
        <p:txBody>
          <a:bodyPr>
            <a:normAutofit/>
          </a:bodyPr>
          <a:lstStyle/>
          <a:p>
            <a:pPr marL="0" indent="0">
              <a:buNone/>
            </a:pPr>
            <a:r>
              <a:rPr lang="en-US" sz="1300">
                <a:latin typeface="Times New Roman" panose="02020603050405020304" pitchFamily="18" charset="0"/>
                <a:cs typeface="Times New Roman" panose="02020603050405020304" pitchFamily="18" charset="0"/>
              </a:rPr>
              <a:t>Healthcare professionals should only view the information relevant to their care setting, unless the patient has given their explicit consent for the full record to be viewed. In the BMA’s view, it is unnecessary for a physiotherapist treating ligament damage to access the entire medical history, for example.</a:t>
            </a:r>
          </a:p>
          <a:p>
            <a:pPr marL="0" indent="0">
              <a:buNone/>
            </a:pPr>
            <a:r>
              <a:rPr lang="en-US" sz="1300">
                <a:latin typeface="Times New Roman" panose="02020603050405020304" pitchFamily="18" charset="0"/>
                <a:cs typeface="Times New Roman" panose="02020603050405020304" pitchFamily="18" charset="0"/>
              </a:rPr>
              <a:t>Traditional referrals result in relevant information being shared with the treating clinician. This occurs under implied consent. Systems that disclose the entire patient record to the treating clinician require explicit consent.</a:t>
            </a:r>
          </a:p>
          <a:p>
            <a:pPr marL="0" indent="0">
              <a:buNone/>
            </a:pPr>
            <a:r>
              <a:rPr lang="en-US" sz="1300" b="1" u="sng">
                <a:latin typeface="Times New Roman" panose="02020603050405020304" pitchFamily="18" charset="0"/>
                <a:cs typeface="Times New Roman" panose="02020603050405020304" pitchFamily="18" charset="0"/>
              </a:rPr>
              <a:t>Clinical systems</a:t>
            </a:r>
            <a:r>
              <a:rPr lang="en-US" sz="1300" b="1">
                <a:latin typeface="Times New Roman" panose="02020603050405020304" pitchFamily="18" charset="0"/>
                <a:cs typeface="Times New Roman" panose="02020603050405020304" pitchFamily="18" charset="0"/>
              </a:rPr>
              <a:t> -</a:t>
            </a:r>
            <a:endParaRPr lang="en-US" sz="1300" b="1" u="sng">
              <a:latin typeface="Times New Roman" panose="02020603050405020304" pitchFamily="18" charset="0"/>
              <a:cs typeface="Times New Roman" panose="02020603050405020304" pitchFamily="18" charset="0"/>
            </a:endParaRPr>
          </a:p>
          <a:p>
            <a:pPr marL="0" indent="0">
              <a:buNone/>
            </a:pPr>
            <a:r>
              <a:rPr lang="en-US" sz="1300">
                <a:latin typeface="Times New Roman" panose="02020603050405020304" pitchFamily="18" charset="0"/>
                <a:cs typeface="Times New Roman" panose="02020603050405020304" pitchFamily="18" charset="0"/>
              </a:rPr>
              <a:t>If a patient agrees to a shared record with Doctor, they can specify which organizations can view their record. Only the information that is set out in the sharing agreements, If the patient opts out of streaming, then their record is not available.</a:t>
            </a:r>
          </a:p>
          <a:p>
            <a:pPr marL="0" indent="0">
              <a:buNone/>
            </a:pPr>
            <a:r>
              <a:rPr lang="en-US" sz="1300">
                <a:latin typeface="Times New Roman" panose="02020603050405020304" pitchFamily="18" charset="0"/>
                <a:cs typeface="Times New Roman" panose="02020603050405020304" pitchFamily="18" charset="0"/>
              </a:rPr>
              <a:t>If a patient selects the ‘share’ option, then they can tailor which organization can see their records. In addition, the information available is set out in the sharing agreement and tailored to the healthcare professional.</a:t>
            </a:r>
          </a:p>
          <a:p>
            <a:pPr marL="0" indent="0">
              <a:buNone/>
            </a:pPr>
            <a:r>
              <a:rPr lang="en-US" sz="1300">
                <a:latin typeface="Times New Roman" panose="02020603050405020304" pitchFamily="18" charset="0"/>
                <a:cs typeface="Times New Roman" panose="02020603050405020304" pitchFamily="18" charset="0"/>
              </a:rPr>
              <a:t>A share in/share out model is used for Symone. A healthcare professional in a multi-disciplinary team treating a patient may ask the patient for their consent to see their record. This is ’share in’. They may then ask if the patient consents for that record to be shared with the rest of the multi disciplinary team, this is ’share out’.</a:t>
            </a:r>
          </a:p>
          <a:p>
            <a:endParaRPr lang="en-IN" sz="1300"/>
          </a:p>
        </p:txBody>
      </p:sp>
    </p:spTree>
    <p:extLst>
      <p:ext uri="{BB962C8B-B14F-4D97-AF65-F5344CB8AC3E}">
        <p14:creationId xmlns:p14="http://schemas.microsoft.com/office/powerpoint/2010/main" val="34437715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2F48B7-B868-4995-A5BA-41663DA1340B}"/>
              </a:ext>
            </a:extLst>
          </p:cNvPr>
          <p:cNvPicPr>
            <a:picLocks noChangeAspect="1"/>
          </p:cNvPicPr>
          <p:nvPr/>
        </p:nvPicPr>
        <p:blipFill rotWithShape="1">
          <a:blip r:embed="rId2">
            <a:alphaModFix amt="40000"/>
          </a:blip>
          <a:srcRect t="5462"/>
          <a:stretch/>
        </p:blipFill>
        <p:spPr>
          <a:xfrm>
            <a:off x="3" y="-7"/>
            <a:ext cx="12191997" cy="6858000"/>
          </a:xfrm>
          <a:prstGeom prst="rect">
            <a:avLst/>
          </a:prstGeom>
        </p:spPr>
      </p:pic>
      <p:sp>
        <p:nvSpPr>
          <p:cNvPr id="2" name="Title 1">
            <a:extLst>
              <a:ext uri="{FF2B5EF4-FFF2-40B4-BE49-F238E27FC236}">
                <a16:creationId xmlns:a16="http://schemas.microsoft.com/office/drawing/2014/main" id="{1F618626-3A6F-4EDA-8D55-4012333E2EBA}"/>
              </a:ext>
            </a:extLst>
          </p:cNvPr>
          <p:cNvSpPr>
            <a:spLocks noGrp="1"/>
          </p:cNvSpPr>
          <p:nvPr>
            <p:ph type="title"/>
          </p:nvPr>
        </p:nvSpPr>
        <p:spPr>
          <a:xfrm>
            <a:off x="2210936" y="844486"/>
            <a:ext cx="9484225" cy="1461778"/>
          </a:xfrm>
        </p:spPr>
        <p:txBody>
          <a:bodyPr>
            <a:normAutofit/>
          </a:bodyPr>
          <a:lstStyle/>
          <a:p>
            <a:r>
              <a:rPr lang="en-US" sz="4000" b="1" u="sng"/>
              <a:t>Sharing records</a:t>
            </a:r>
            <a:r>
              <a:rPr lang="en-US" sz="4000" b="1"/>
              <a:t> :</a:t>
            </a:r>
            <a:br>
              <a:rPr lang="en-US" sz="4000" b="1"/>
            </a:br>
            <a:endParaRPr lang="en-IN" sz="4000"/>
          </a:p>
        </p:txBody>
      </p:sp>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27777" y="343104"/>
            <a:ext cx="975050" cy="84050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629A3721-5870-46A6-9064-50D5F50CB381}"/>
              </a:ext>
            </a:extLst>
          </p:cNvPr>
          <p:cNvPicPr>
            <a:picLocks noChangeAspect="1"/>
          </p:cNvPicPr>
          <p:nvPr/>
        </p:nvPicPr>
        <p:blipFill rotWithShape="1">
          <a:blip r:embed="rId3"/>
          <a:srcRect l="19261" r="11613" b="6"/>
          <a:stretch/>
        </p:blipFill>
        <p:spPr>
          <a:xfrm>
            <a:off x="443660" y="832340"/>
            <a:ext cx="1570813" cy="1363363"/>
          </a:xfrm>
          <a:custGeom>
            <a:avLst/>
            <a:gdLst/>
            <a:ahLst/>
            <a:cxnLst/>
            <a:rect l="l" t="t" r="r" b="b"/>
            <a:pathLst>
              <a:path w="1570813" h="1363363">
                <a:moveTo>
                  <a:pt x="452248" y="0"/>
                </a:moveTo>
                <a:cubicBezTo>
                  <a:pt x="1118566" y="0"/>
                  <a:pt x="1118566" y="0"/>
                  <a:pt x="1118566" y="0"/>
                </a:cubicBezTo>
                <a:cubicBezTo>
                  <a:pt x="1160301" y="0"/>
                  <a:pt x="1200597" y="22535"/>
                  <a:pt x="1220745" y="59154"/>
                </a:cubicBezTo>
                <a:cubicBezTo>
                  <a:pt x="1554623" y="623936"/>
                  <a:pt x="1554623" y="623936"/>
                  <a:pt x="1554623" y="623936"/>
                </a:cubicBezTo>
                <a:cubicBezTo>
                  <a:pt x="1576210" y="659147"/>
                  <a:pt x="1576210" y="704217"/>
                  <a:pt x="1554623" y="739427"/>
                </a:cubicBezTo>
                <a:cubicBezTo>
                  <a:pt x="1220745" y="1304209"/>
                  <a:pt x="1220745" y="1304209"/>
                  <a:pt x="1220745" y="1304209"/>
                </a:cubicBezTo>
                <a:cubicBezTo>
                  <a:pt x="1200597" y="1340828"/>
                  <a:pt x="1160301" y="1363363"/>
                  <a:pt x="1118566" y="1363363"/>
                </a:cubicBezTo>
                <a:cubicBezTo>
                  <a:pt x="452248" y="1363363"/>
                  <a:pt x="452248" y="1363363"/>
                  <a:pt x="452248" y="1363363"/>
                </a:cubicBezTo>
                <a:cubicBezTo>
                  <a:pt x="409074" y="1363363"/>
                  <a:pt x="370218" y="1340828"/>
                  <a:pt x="348631" y="1304209"/>
                </a:cubicBezTo>
                <a:cubicBezTo>
                  <a:pt x="16191" y="739427"/>
                  <a:pt x="16191" y="739427"/>
                  <a:pt x="16191" y="739427"/>
                </a:cubicBezTo>
                <a:cubicBezTo>
                  <a:pt x="-5396" y="704217"/>
                  <a:pt x="-5396" y="659147"/>
                  <a:pt x="16191" y="623936"/>
                </a:cubicBezTo>
                <a:cubicBezTo>
                  <a:pt x="348631" y="59154"/>
                  <a:pt x="348631" y="59154"/>
                  <a:pt x="348631" y="59154"/>
                </a:cubicBezTo>
                <a:cubicBezTo>
                  <a:pt x="370218" y="22535"/>
                  <a:pt x="409074" y="0"/>
                  <a:pt x="452248" y="0"/>
                </a:cubicBezTo>
                <a:close/>
              </a:path>
            </a:pathLst>
          </a:custGeom>
          <a:ln w="63500">
            <a:solidFill>
              <a:schemeClr val="tx1">
                <a:alpha val="80000"/>
              </a:schemeClr>
            </a:solidFill>
          </a:ln>
        </p:spPr>
      </p:pic>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769451" y="970414"/>
            <a:ext cx="616956" cy="53182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Content Placeholder 2">
            <a:extLst>
              <a:ext uri="{FF2B5EF4-FFF2-40B4-BE49-F238E27FC236}">
                <a16:creationId xmlns:a16="http://schemas.microsoft.com/office/drawing/2014/main" id="{7435A177-664D-4A45-A3A3-88CAC2165945}"/>
              </a:ext>
            </a:extLst>
          </p:cNvPr>
          <p:cNvSpPr>
            <a:spLocks noGrp="1"/>
          </p:cNvSpPr>
          <p:nvPr>
            <p:ph idx="1"/>
          </p:nvPr>
        </p:nvSpPr>
        <p:spPr>
          <a:xfrm>
            <a:off x="2210936" y="2470248"/>
            <a:ext cx="9484235" cy="3052726"/>
          </a:xfrm>
        </p:spPr>
        <p:txBody>
          <a:bodyPr>
            <a:normAutofit/>
          </a:bodyPr>
          <a:lstStyle/>
          <a:p>
            <a:r>
              <a:rPr lang="en-US" sz="2400"/>
              <a:t>In exceptional circumstances, for example if the patient is unconscious and immediate access to the record is needed, it may be appropriate to access the record without consent.</a:t>
            </a:r>
          </a:p>
          <a:p>
            <a:r>
              <a:rPr lang="en-US" sz="2400"/>
              <a:t>Healthcare professionals must indicate on the system a reason for this. An override may not be possible if a patient has dissented from a shared record.</a:t>
            </a:r>
          </a:p>
          <a:p>
            <a:endParaRPr lang="en-IN" sz="2400"/>
          </a:p>
        </p:txBody>
      </p:sp>
    </p:spTree>
    <p:extLst>
      <p:ext uri="{BB962C8B-B14F-4D97-AF65-F5344CB8AC3E}">
        <p14:creationId xmlns:p14="http://schemas.microsoft.com/office/powerpoint/2010/main" val="17270074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495C-9CAD-41F0-BD54-317FE3987DF5}"/>
              </a:ext>
            </a:extLst>
          </p:cNvPr>
          <p:cNvSpPr>
            <a:spLocks noGrp="1"/>
          </p:cNvSpPr>
          <p:nvPr>
            <p:ph type="title"/>
          </p:nvPr>
        </p:nvSpPr>
        <p:spPr>
          <a:xfrm>
            <a:off x="6556628" y="137849"/>
            <a:ext cx="5463922" cy="1271852"/>
          </a:xfrm>
        </p:spPr>
        <p:txBody>
          <a:bodyPr>
            <a:normAutofit/>
          </a:bodyPr>
          <a:lstStyle/>
          <a:p>
            <a:r>
              <a:rPr lang="en-IN" sz="3600" b="1" u="sng" dirty="0"/>
              <a:t>Measure vital signs of the patient:</a:t>
            </a:r>
          </a:p>
        </p:txBody>
      </p:sp>
      <p:sp>
        <p:nvSpPr>
          <p:cNvPr id="77" name="Freeform: Shape 76">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0" name="Oval 78">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6" name="Picture 8" descr="BUILD MOMENTUM BY CHECKING FOUR VITAL SIGNS – Workplace Matters – Lisa  Holden Rovers">
            <a:extLst>
              <a:ext uri="{FF2B5EF4-FFF2-40B4-BE49-F238E27FC236}">
                <a16:creationId xmlns:a16="http://schemas.microsoft.com/office/drawing/2014/main" id="{C9B43741-3C6E-4076-AC8C-60F21A6068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85" r="20068" b="4"/>
          <a:stretch/>
        </p:blipFill>
        <p:spPr bwMode="auto">
          <a:xfrm>
            <a:off x="4700396" y="617591"/>
            <a:ext cx="1691640" cy="1691640"/>
          </a:xfrm>
          <a:custGeom>
            <a:avLst/>
            <a:gdLst/>
            <a:ahLst/>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a:noFill/>
          <a:extLst>
            <a:ext uri="{909E8E84-426E-40DD-AFC4-6F175D3DCCD1}">
              <a14:hiddenFill xmlns:a14="http://schemas.microsoft.com/office/drawing/2010/main">
                <a:solidFill>
                  <a:srgbClr val="FFFFFF"/>
                </a:solidFill>
              </a14:hiddenFill>
            </a:ext>
          </a:extLst>
        </p:spPr>
      </p:pic>
      <p:sp>
        <p:nvSpPr>
          <p:cNvPr id="2061" name="Freeform: Shape 80">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Checking the ACA's Vital Signs | RAND">
            <a:extLst>
              <a:ext uri="{FF2B5EF4-FFF2-40B4-BE49-F238E27FC236}">
                <a16:creationId xmlns:a16="http://schemas.microsoft.com/office/drawing/2014/main" id="{4D5922FC-3BC7-4082-9C97-91B6E9E2DF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 r="47130" b="2"/>
          <a:stretch/>
        </p:blipFill>
        <p:spPr bwMode="auto">
          <a:xfrm>
            <a:off x="3545527" y="3036574"/>
            <a:ext cx="2505456" cy="2505456"/>
          </a:xfrm>
          <a:custGeom>
            <a:avLst/>
            <a:gdLst/>
            <a:ahLst/>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Swedish Institute on Twitter: &quot;When you enroll in our Clinical &amp;  Administrative Medical Assistant program, you learn clinical skills such as  taking vital signs, reading lab results, phlebotomy/hematology techniques,  12-lead electrocardiography, basic">
            <a:extLst>
              <a:ext uri="{FF2B5EF4-FFF2-40B4-BE49-F238E27FC236}">
                <a16:creationId xmlns:a16="http://schemas.microsoft.com/office/drawing/2014/main" id="{E053496D-09DD-4E89-BE69-6D9C957D1B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6" r="21615" b="-3"/>
          <a:stretch/>
        </p:blipFill>
        <p:spPr bwMode="auto">
          <a:xfrm>
            <a:off x="20" y="10"/>
            <a:ext cx="3904480" cy="3318836"/>
          </a:xfrm>
          <a:custGeom>
            <a:avLst/>
            <a:gdLst/>
            <a:ahLst/>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Taking Vital Signs: A Medical Assistant's Guide - Meridian College">
            <a:extLst>
              <a:ext uri="{FF2B5EF4-FFF2-40B4-BE49-F238E27FC236}">
                <a16:creationId xmlns:a16="http://schemas.microsoft.com/office/drawing/2014/main" id="{2539A63B-3717-4608-B520-93A043E8D9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99" r="4" b="4"/>
          <a:stretch/>
        </p:blipFill>
        <p:spPr bwMode="auto">
          <a:xfrm>
            <a:off x="1" y="4207014"/>
            <a:ext cx="3050387" cy="2654675"/>
          </a:xfrm>
          <a:custGeom>
            <a:avLst/>
            <a:gdLst/>
            <a:ahLst/>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BE58093-247F-4723-9FB8-6CBDD73F9B0B}"/>
              </a:ext>
            </a:extLst>
          </p:cNvPr>
          <p:cNvSpPr>
            <a:spLocks noGrp="1"/>
          </p:cNvSpPr>
          <p:nvPr>
            <p:ph idx="1"/>
          </p:nvPr>
        </p:nvSpPr>
        <p:spPr>
          <a:xfrm>
            <a:off x="6519389" y="1548606"/>
            <a:ext cx="5501161" cy="5099844"/>
          </a:xfrm>
        </p:spPr>
        <p:txBody>
          <a:bodyPr anchor="t">
            <a:normAutofit/>
          </a:bodyPr>
          <a:lstStyle/>
          <a:p>
            <a:pPr marL="0" indent="0">
              <a:buNone/>
            </a:pPr>
            <a:r>
              <a:rPr lang="en-US" sz="1050" dirty="0"/>
              <a:t>The system for measuring the vital signs of the user is capable of integrating up to six medical sensors. The system is able to adapt to the needs of the patient and set the sensors required to monitor their medical problems. There are nine medical sensors that make up the network of biometric sensors; the functionality of each is described below: </a:t>
            </a:r>
          </a:p>
          <a:p>
            <a:pPr>
              <a:buFont typeface="Wingdings" panose="05000000000000000000" pitchFamily="2" charset="2"/>
              <a:buChar char="Ø"/>
            </a:pPr>
            <a:r>
              <a:rPr lang="en-US" sz="1050" dirty="0"/>
              <a:t>Patient position sensor: This sensor oversees five different patient positions (standing or sitting, supine, prone, left and right). In many cases, it is necessary to control body positions and movements performed because of a relationship with chronic diseases (sleep apnea or restless legs syndrome). Analyzing the movements during sleep can also help determine the quality of sleep and irregular sleep patterns</a:t>
            </a:r>
          </a:p>
          <a:p>
            <a:pPr>
              <a:buFont typeface="Wingdings" panose="05000000000000000000" pitchFamily="2" charset="2"/>
              <a:buChar char="Ø"/>
            </a:pPr>
            <a:r>
              <a:rPr lang="en-US" sz="1050" dirty="0"/>
              <a:t>Glucose sensor or glucometer: A medical device to determine the approximate concentration of glucose in the blood. A small drop of blood, obtained by pricking the skin with a lancet, is placed on a disposable test strip which is read by the meter and used to calculate the blood glucose level. The meter then displays the level in mg/dl or mmol/l.</a:t>
            </a:r>
          </a:p>
          <a:p>
            <a:pPr>
              <a:buFont typeface="Wingdings" panose="05000000000000000000" pitchFamily="2" charset="2"/>
              <a:buChar char="Ø"/>
            </a:pPr>
            <a:r>
              <a:rPr lang="en-US" sz="1050" dirty="0"/>
              <a:t>Temperature sensor or thermometer: This sensor can measure body temperature. This data is of great medical importance as it can quickly determine if there are any health problems. Likewise, the course of certain diseases can be monitored by measuring body temperature, and the efficiency of a treatment initiated can be evaluated by the physician.</a:t>
            </a:r>
          </a:p>
          <a:p>
            <a:pPr>
              <a:buFont typeface="Wingdings" panose="05000000000000000000" pitchFamily="2" charset="2"/>
              <a:buChar char="Ø"/>
            </a:pPr>
            <a:r>
              <a:rPr lang="en-US" sz="1050" dirty="0"/>
              <a:t>Blood pressure sensor: Blood pressure is the pressure of the blood in the arteries as it is pumped around the body by the heart. Blood pressure is recorded as two numbers the systolic pressure (as the heart beats) over the diastolic pressure (as the heart relaxes between beats). </a:t>
            </a:r>
          </a:p>
          <a:p>
            <a:pPr>
              <a:buFont typeface="Wingdings" panose="05000000000000000000" pitchFamily="2" charset="2"/>
              <a:buChar char="Ø"/>
            </a:pPr>
            <a:r>
              <a:rPr lang="en-US" sz="1050" dirty="0"/>
              <a:t>Pulse and Oxygen in Blood: Oxygen saturation is defined as the measurement of the amount of oxygen dissolved in the blood, based on the detection of Hemoglobin and Deoxyhemoglobin.</a:t>
            </a:r>
          </a:p>
          <a:p>
            <a:pPr>
              <a:buFont typeface="Wingdings" panose="05000000000000000000" pitchFamily="2" charset="2"/>
              <a:buChar char="Ø"/>
            </a:pPr>
            <a:r>
              <a:rPr lang="en-US" sz="1050" dirty="0"/>
              <a:t>Airflow sensor: Abnormal respiratory rates and changes in respiratory rate are a broad indicator of major physiological instabilities. Therefore, it is critical to monitor respiratory rate as an indicator of patient status. Airflow sensor can provide an early warning of hypoxemia and apnea. </a:t>
            </a:r>
          </a:p>
          <a:p>
            <a:endParaRPr lang="en-IN" sz="600" dirty="0"/>
          </a:p>
        </p:txBody>
      </p:sp>
    </p:spTree>
    <p:extLst>
      <p:ext uri="{BB962C8B-B14F-4D97-AF65-F5344CB8AC3E}">
        <p14:creationId xmlns:p14="http://schemas.microsoft.com/office/powerpoint/2010/main" val="278510024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w Voice Technology Will Impact Healthcare | Machine Design">
            <a:extLst>
              <a:ext uri="{FF2B5EF4-FFF2-40B4-BE49-F238E27FC236}">
                <a16:creationId xmlns:a16="http://schemas.microsoft.com/office/drawing/2014/main" id="{01DA8967-C912-4C2D-8A38-AF4DE602E49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94C108-6161-4A34-A754-945556AB2EAF}"/>
              </a:ext>
            </a:extLst>
          </p:cNvPr>
          <p:cNvSpPr>
            <a:spLocks noGrp="1"/>
          </p:cNvSpPr>
          <p:nvPr>
            <p:ph type="title"/>
          </p:nvPr>
        </p:nvSpPr>
        <p:spPr>
          <a:xfrm>
            <a:off x="405413" y="165208"/>
            <a:ext cx="6643457" cy="6066915"/>
          </a:xfrm>
        </p:spPr>
        <p:txBody>
          <a:bodyPr vert="horz" lIns="91440" tIns="45720" rIns="91440" bIns="45720" rtlCol="0" anchor="b">
            <a:normAutofit fontScale="90000"/>
          </a:bodyPr>
          <a:lstStyle/>
          <a:p>
            <a:r>
              <a:rPr lang="en-US" sz="2400" b="1" u="sng" dirty="0">
                <a:solidFill>
                  <a:srgbClr val="FFFFFF"/>
                </a:solidFill>
              </a:rPr>
              <a:t>Alert system for ambulances:</a:t>
            </a:r>
            <a:br>
              <a:rPr lang="en-US" sz="2400" b="1" u="sng" dirty="0">
                <a:solidFill>
                  <a:srgbClr val="FFFFFF"/>
                </a:solidFill>
              </a:rPr>
            </a:br>
            <a:br>
              <a:rPr lang="en-US" sz="2400" b="1" u="sng" dirty="0">
                <a:solidFill>
                  <a:srgbClr val="FFFFFF"/>
                </a:solidFill>
              </a:rPr>
            </a:br>
            <a:r>
              <a:rPr lang="en-US" sz="2400" dirty="0">
                <a:solidFill>
                  <a:srgbClr val="FFFFFF"/>
                </a:solidFill>
              </a:rPr>
              <a:t>The central server is responsible for evaluating the alerts that have been sent by the measurement system in the user's home (Figure 3). An alert occurs if, while measuring the user’s vital signs, the system records a value that has been marked outside the "normal" range for that user. This value, which is sent to the central server, is compared with the patient’s historical data. If the data sent are not compatible with those on record, the system determines that it is an emergency. When this occurs, the system sends a notification to the ambulance nearest to the home user. Ambulances associated with the system have a mobile device with the emergencies application installed. This application receives geolocation information from home user and calculates the shortest route to get there.</a:t>
            </a:r>
            <a:br>
              <a:rPr lang="en-US" sz="2400" dirty="0">
                <a:solidFill>
                  <a:srgbClr val="FFFFFF"/>
                </a:solidFill>
              </a:rPr>
            </a:br>
            <a:br>
              <a:rPr lang="en-US" sz="1500" dirty="0">
                <a:solidFill>
                  <a:srgbClr val="FFFFFF"/>
                </a:solidFill>
              </a:rPr>
            </a:br>
            <a:endParaRPr lang="en-US" sz="1500" dirty="0">
              <a:solidFill>
                <a:srgbClr val="FFFFFF"/>
              </a:solidFill>
            </a:endParaRPr>
          </a:p>
        </p:txBody>
      </p:sp>
      <p:pic>
        <p:nvPicPr>
          <p:cNvPr id="15" name="Picture 14" descr="Diagram&#10;&#10;Description automatically generated">
            <a:extLst>
              <a:ext uri="{FF2B5EF4-FFF2-40B4-BE49-F238E27FC236}">
                <a16:creationId xmlns:a16="http://schemas.microsoft.com/office/drawing/2014/main" id="{622983E5-0265-4A0F-8699-BB18D5019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004" y="2212158"/>
            <a:ext cx="4635583" cy="2433681"/>
          </a:xfrm>
          <a:prstGeom prst="rect">
            <a:avLst/>
          </a:prstGeom>
        </p:spPr>
      </p:pic>
    </p:spTree>
    <p:extLst>
      <p:ext uri="{BB962C8B-B14F-4D97-AF65-F5344CB8AC3E}">
        <p14:creationId xmlns:p14="http://schemas.microsoft.com/office/powerpoint/2010/main" val="235856829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Laboratory Patient Image &amp; Photo (Free Trial) | Bigstock">
            <a:extLst>
              <a:ext uri="{FF2B5EF4-FFF2-40B4-BE49-F238E27FC236}">
                <a16:creationId xmlns:a16="http://schemas.microsoft.com/office/drawing/2014/main" id="{B6216CED-8622-44D4-9902-AD562D79DB11}"/>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356" b="24416"/>
          <a:stretch/>
        </p:blipFill>
        <p:spPr bwMode="auto">
          <a:xfrm>
            <a:off x="-7" y="-8"/>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045416-E795-4934-8273-152C54372DB3}"/>
              </a:ext>
            </a:extLst>
          </p:cNvPr>
          <p:cNvSpPr>
            <a:spLocks noGrp="1"/>
          </p:cNvSpPr>
          <p:nvPr>
            <p:ph type="title"/>
          </p:nvPr>
        </p:nvSpPr>
        <p:spPr>
          <a:xfrm>
            <a:off x="805542" y="262814"/>
            <a:ext cx="6387102" cy="1325563"/>
          </a:xfrm>
        </p:spPr>
        <p:txBody>
          <a:bodyPr>
            <a:normAutofit/>
          </a:bodyPr>
          <a:lstStyle/>
          <a:p>
            <a:r>
              <a:rPr lang="en-US" b="1" u="sng" dirty="0"/>
              <a:t>HELP THE PHYSICIAN WITH PATIENT EXAMINATION</a:t>
            </a:r>
            <a:endParaRPr lang="en-IN" b="1" u="sng" dirty="0"/>
          </a:p>
        </p:txBody>
      </p:sp>
      <p:sp>
        <p:nvSpPr>
          <p:cNvPr id="3" name="Content Placeholder 2">
            <a:extLst>
              <a:ext uri="{FF2B5EF4-FFF2-40B4-BE49-F238E27FC236}">
                <a16:creationId xmlns:a16="http://schemas.microsoft.com/office/drawing/2014/main" id="{B3E14B0C-F1C2-4A33-B84D-D26FA14D74E4}"/>
              </a:ext>
            </a:extLst>
          </p:cNvPr>
          <p:cNvSpPr>
            <a:spLocks noGrp="1"/>
          </p:cNvSpPr>
          <p:nvPr>
            <p:ph idx="1"/>
          </p:nvPr>
        </p:nvSpPr>
        <p:spPr>
          <a:xfrm>
            <a:off x="805542" y="2705100"/>
            <a:ext cx="6382657" cy="3348566"/>
          </a:xfrm>
        </p:spPr>
        <p:txBody>
          <a:bodyPr anchor="t">
            <a:normAutofit/>
          </a:bodyPr>
          <a:lstStyle/>
          <a:p>
            <a:pPr>
              <a:buFont typeface="Wingdings" panose="05000000000000000000" pitchFamily="2" charset="2"/>
              <a:buChar char="Ø"/>
            </a:pPr>
            <a:r>
              <a:rPr lang="en-US" sz="2400" dirty="0"/>
              <a:t>With whole record of the patient’s old and current diseases, it can be easy for the physician to identify pattern of diseases, if any. Otherwise, physician may know about diseases which are more common to the patient.</a:t>
            </a:r>
          </a:p>
          <a:p>
            <a:pPr>
              <a:buFont typeface="Wingdings" panose="05000000000000000000" pitchFamily="2" charset="2"/>
              <a:buChar char="Ø"/>
            </a:pPr>
            <a:r>
              <a:rPr lang="en-US" sz="2400" dirty="0"/>
              <a:t>Physician can know the results of test or scans which the patient was supposed to have done with greater in-sights and faster than the traditional system.</a:t>
            </a:r>
          </a:p>
          <a:p>
            <a:pPr>
              <a:buFont typeface="Wingdings" panose="05000000000000000000" pitchFamily="2" charset="2"/>
              <a:buChar char="Ø"/>
            </a:pPr>
            <a:endParaRPr lang="en-IN" sz="1800" dirty="0"/>
          </a:p>
        </p:txBody>
      </p:sp>
      <p:sp>
        <p:nvSpPr>
          <p:cNvPr id="80" name="Freeform: Shape 79">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2" name="Picture 6" descr="Redesigning the Exam Room for Mutual Participation - Steelcase">
            <a:extLst>
              <a:ext uri="{FF2B5EF4-FFF2-40B4-BE49-F238E27FC236}">
                <a16:creationId xmlns:a16="http://schemas.microsoft.com/office/drawing/2014/main" id="{CB8F8C13-A41F-4C47-95D0-481F1D3B9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44" r="8107" b="1"/>
          <a:stretch/>
        </p:blipFill>
        <p:spPr bwMode="auto">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a:noFill/>
          <a:extLst>
            <a:ext uri="{909E8E84-426E-40DD-AFC4-6F175D3DCCD1}">
              <a14:hiddenFill xmlns:a14="http://schemas.microsoft.com/office/drawing/2010/main">
                <a:solidFill>
                  <a:srgbClr val="FFFFFF"/>
                </a:solidFill>
              </a14:hiddenFill>
            </a:ext>
          </a:extLst>
        </p:spPr>
      </p:pic>
      <p:sp>
        <p:nvSpPr>
          <p:cNvPr id="82" name="Freeform: Shape 81">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Top Medical Apps for Doctors">
            <a:extLst>
              <a:ext uri="{FF2B5EF4-FFF2-40B4-BE49-F238E27FC236}">
                <a16:creationId xmlns:a16="http://schemas.microsoft.com/office/drawing/2014/main" id="{9072A7D4-ACC2-4826-B181-9A40F317C7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451"/>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71536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2">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6" descr="20 Budget-Friendly Appointment Scheduling Website Templates">
            <a:extLst>
              <a:ext uri="{FF2B5EF4-FFF2-40B4-BE49-F238E27FC236}">
                <a16:creationId xmlns:a16="http://schemas.microsoft.com/office/drawing/2014/main" id="{EBE39EEE-7EF0-4A84-8874-8615758F4550}"/>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1318" b="13682"/>
          <a:stretch/>
        </p:blipFill>
        <p:spPr bwMode="auto">
          <a:xfrm>
            <a:off x="3"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D056DF-A49F-4CDB-B842-6F75271D1B07}"/>
              </a:ext>
            </a:extLst>
          </p:cNvPr>
          <p:cNvSpPr>
            <a:spLocks noGrp="1"/>
          </p:cNvSpPr>
          <p:nvPr>
            <p:ph type="title"/>
          </p:nvPr>
        </p:nvSpPr>
        <p:spPr>
          <a:xfrm>
            <a:off x="2210936" y="844486"/>
            <a:ext cx="9484225" cy="1461778"/>
          </a:xfrm>
        </p:spPr>
        <p:txBody>
          <a:bodyPr>
            <a:normAutofit/>
          </a:bodyPr>
          <a:lstStyle/>
          <a:p>
            <a:r>
              <a:rPr lang="en-IN" sz="4000" b="1" u="sng" dirty="0"/>
              <a:t>Schedule patient appointments and notify the patients about their appointments</a:t>
            </a:r>
          </a:p>
        </p:txBody>
      </p:sp>
      <p:grpSp>
        <p:nvGrpSpPr>
          <p:cNvPr id="15" name="Group 14">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6"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Content Placeholder 2">
            <a:extLst>
              <a:ext uri="{FF2B5EF4-FFF2-40B4-BE49-F238E27FC236}">
                <a16:creationId xmlns:a16="http://schemas.microsoft.com/office/drawing/2014/main" id="{D1DD8127-FC85-4EA6-BDB6-A07CC5B65879}"/>
              </a:ext>
            </a:extLst>
          </p:cNvPr>
          <p:cNvSpPr>
            <a:spLocks noGrp="1"/>
          </p:cNvSpPr>
          <p:nvPr>
            <p:ph idx="1"/>
          </p:nvPr>
        </p:nvSpPr>
        <p:spPr>
          <a:xfrm>
            <a:off x="438264" y="2444346"/>
            <a:ext cx="11439411" cy="4166004"/>
          </a:xfrm>
        </p:spPr>
        <p:txBody>
          <a:bodyPr>
            <a:normAutofit lnSpcReduction="10000"/>
          </a:bodyPr>
          <a:lstStyle/>
          <a:p>
            <a:pPr>
              <a:buFont typeface="Wingdings" panose="05000000000000000000" pitchFamily="2" charset="2"/>
              <a:buChar char="Ø"/>
            </a:pPr>
            <a:r>
              <a:rPr lang="en-US" sz="1600" b="1" dirty="0"/>
              <a:t>Searching</a:t>
            </a:r>
          </a:p>
          <a:p>
            <a:pPr marL="0" indent="0">
              <a:buNone/>
            </a:pPr>
            <a:r>
              <a:rPr lang="en-US" sz="1600" dirty="0"/>
              <a:t>This feature lets the patients search for the kind of expert consultation they want such as medical consultation or pediatric consultation or for a suitable doctor as per their needs as a part of their complete consultation management. The patients can search doctors using various filters like doctor’s specialty, area, type of care, price, range, preferable time, available insurance, and more. This search feature with advanced filters can make the process of searching doctors streamlined, quick, accurate, and relevant.</a:t>
            </a:r>
          </a:p>
          <a:p>
            <a:pPr>
              <a:buFont typeface="Wingdings" panose="05000000000000000000" pitchFamily="2" charset="2"/>
              <a:buChar char="Ø"/>
            </a:pPr>
            <a:r>
              <a:rPr lang="en-US" sz="1600" b="1" dirty="0"/>
              <a:t>Appointment booking</a:t>
            </a:r>
          </a:p>
          <a:p>
            <a:pPr marL="0" indent="0">
              <a:buNone/>
            </a:pPr>
            <a:r>
              <a:rPr lang="en-US" sz="1600" dirty="0"/>
              <a:t>After selecting a suitable doctor, the patient can send a request for the appointment. A built-in chat is also provided so that the patient can discuss any additional issues or queries. Once the doctor and the patient are on the same page by discussing everything out, the doctor can confirm the appointment request.</a:t>
            </a:r>
          </a:p>
          <a:p>
            <a:pPr>
              <a:buFont typeface="Wingdings" panose="05000000000000000000" pitchFamily="2" charset="2"/>
              <a:buChar char="Ø"/>
            </a:pPr>
            <a:r>
              <a:rPr lang="en-US" sz="1600" b="1" dirty="0"/>
              <a:t>SOS/Emergency</a:t>
            </a:r>
          </a:p>
          <a:p>
            <a:pPr marL="0" indent="0">
              <a:buNone/>
            </a:pPr>
            <a:r>
              <a:rPr lang="en-US" sz="1600" dirty="0"/>
              <a:t>No one can predict when a medical emergency might occur. That’s why it’s important that in online appointment booking app we provide a feature to manage all the SOS and emergency cases. This feature would allow the user to call for an ambulance directly using their smartphone.</a:t>
            </a:r>
          </a:p>
          <a:p>
            <a:pPr>
              <a:buFont typeface="Wingdings" panose="05000000000000000000" pitchFamily="2" charset="2"/>
              <a:buChar char="Ø"/>
            </a:pPr>
            <a:r>
              <a:rPr lang="en-US" sz="1600" b="1" dirty="0"/>
              <a:t>Push notifications</a:t>
            </a:r>
          </a:p>
          <a:p>
            <a:pPr marL="0" indent="0">
              <a:buNone/>
            </a:pPr>
            <a:r>
              <a:rPr lang="en-US" sz="1600" dirty="0"/>
              <a:t>With this feature, the users can get push notifications on their mobile phones even when they are not using it. In addition, the admin can also send reminders about appointments, medicines, and many more.</a:t>
            </a:r>
          </a:p>
          <a:p>
            <a:pPr>
              <a:buFont typeface="Wingdings" panose="05000000000000000000" pitchFamily="2" charset="2"/>
              <a:buChar char="Ø"/>
            </a:pPr>
            <a:endParaRPr lang="en-US" sz="1600" dirty="0"/>
          </a:p>
        </p:txBody>
      </p:sp>
    </p:spTree>
    <p:extLst>
      <p:ext uri="{BB962C8B-B14F-4D97-AF65-F5344CB8AC3E}">
        <p14:creationId xmlns:p14="http://schemas.microsoft.com/office/powerpoint/2010/main" val="267073351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1475</Words>
  <Application>Microsoft Office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Times New Roman</vt:lpstr>
      <vt:lpstr>Wingdings</vt:lpstr>
      <vt:lpstr>Office Theme</vt:lpstr>
      <vt:lpstr>Medical Assistant Project</vt:lpstr>
      <vt:lpstr>OVERVIEW</vt:lpstr>
      <vt:lpstr>Whole record of each patient will be visible to the doctors :</vt:lpstr>
      <vt:lpstr>Legitimate relationships : </vt:lpstr>
      <vt:lpstr>Sharing records : </vt:lpstr>
      <vt:lpstr>Measure vital signs of the patient:</vt:lpstr>
      <vt:lpstr>Alert system for ambulances:  The central server is responsible for evaluating the alerts that have been sent by the measurement system in the user's home (Figure 3). An alert occurs if, while measuring the user’s vital signs, the system records a value that has been marked outside the "normal" range for that user. This value, which is sent to the central server, is compared with the patient’s historical data. If the data sent are not compatible with those on record, the system determines that it is an emergency. When this occurs, the system sends a notification to the ambulance nearest to the home user. Ambulances associated with the system have a mobile device with the emergencies application installed. This application receives geolocation information from home user and calculates the shortest route to get there.  </vt:lpstr>
      <vt:lpstr>HELP THE PHYSICIAN WITH PATIENT EXAMINATION</vt:lpstr>
      <vt:lpstr>Schedule patient appointments and notify the patients about their appointments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Assistant Project</dc:title>
  <dc:creator>dhruv soni</dc:creator>
  <cp:lastModifiedBy>divyanshu tripathy</cp:lastModifiedBy>
  <cp:revision>6</cp:revision>
  <dcterms:created xsi:type="dcterms:W3CDTF">2021-01-27T17:22:19Z</dcterms:created>
  <dcterms:modified xsi:type="dcterms:W3CDTF">2021-01-28T05:38:01Z</dcterms:modified>
</cp:coreProperties>
</file>